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443568"/>
            <a:ext cx="4572000" cy="5970865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algn="l"/>
            <a:r>
              <a:rPr lang="en-US" b="1" dirty="0">
                <a:solidFill>
                  <a:srgbClr val="000000"/>
                </a:solidFill>
                <a:latin typeface="Verdana"/>
              </a:rPr>
              <a:t>Create a New Document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There are several ways to create new documents, open existing documents, and save documents in Word: </a:t>
            </a:r>
          </a:p>
          <a:p>
            <a:pPr marR="0" algn="l"/>
            <a:r>
              <a:rPr lang="en-US" sz="2000" dirty="0">
                <a:solidFill>
                  <a:srgbClr val="000000"/>
                </a:solidFill>
                <a:latin typeface="Wingdings"/>
              </a:rPr>
              <a:t>􀂃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Click the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Microsoft Office Button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and Click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New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or </a:t>
            </a:r>
          </a:p>
          <a:p>
            <a:pPr marR="0" algn="l"/>
            <a:r>
              <a:rPr lang="en-US" sz="2000" dirty="0">
                <a:solidFill>
                  <a:srgbClr val="000000"/>
                </a:solidFill>
                <a:latin typeface="Wingdings"/>
              </a:rPr>
              <a:t>􀂃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Press CTRL+N (Depress the CTRL key while pressing the “N”) on the keyboard </a:t>
            </a:r>
          </a:p>
          <a:p>
            <a:endParaRPr lang="ar-IQ" dirty="0">
              <a:solidFill>
                <a:srgbClr val="000000"/>
              </a:solidFill>
              <a:latin typeface="Verdana"/>
            </a:endParaRPr>
          </a:p>
          <a:p>
            <a:pPr marR="0" algn="just"/>
            <a:r>
              <a:rPr lang="en-US" dirty="0">
                <a:solidFill>
                  <a:srgbClr val="000000"/>
                </a:solidFill>
                <a:latin typeface="Verdana"/>
              </a:rPr>
              <a:t>You will notice that when you click on the Microsoft Office Button and Click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New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, you have many choices about the types of documents you can create. If you wish to start from a blank document, click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Blank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. If you wish to start from a template, you can browse through your choices on the left, see the choices on center screen, and preview the selection on the right screen.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8736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382286"/>
            <a:ext cx="4572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algn="l"/>
            <a:r>
              <a:rPr lang="en-US" b="1" dirty="0">
                <a:solidFill>
                  <a:srgbClr val="000000"/>
                </a:solidFill>
                <a:latin typeface="Verdana"/>
              </a:rPr>
              <a:t>Symbols and Special Characters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Special characters are punctuation, spacing, or typographical characters that are not generally available on the standard keyboard. To insert symbols and special characters: </a:t>
            </a:r>
          </a:p>
          <a:p>
            <a:pPr marR="0" algn="l"/>
            <a:r>
              <a:rPr lang="en-US" sz="2000" dirty="0">
                <a:solidFill>
                  <a:srgbClr val="000000"/>
                </a:solidFill>
                <a:latin typeface="Wingdings"/>
              </a:rPr>
              <a:t>􀂃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Place your cursor in the document where you want the symbol </a:t>
            </a:r>
          </a:p>
          <a:p>
            <a:pPr marR="0" algn="l"/>
            <a:r>
              <a:rPr lang="en-US" sz="2000" dirty="0">
                <a:solidFill>
                  <a:srgbClr val="000000"/>
                </a:solidFill>
                <a:latin typeface="Wingdings"/>
              </a:rPr>
              <a:t>􀂃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Click the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Insert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Tab on the Ribbon </a:t>
            </a:r>
          </a:p>
          <a:p>
            <a:pPr marR="0" algn="l"/>
            <a:r>
              <a:rPr lang="en-US" sz="2000" dirty="0">
                <a:solidFill>
                  <a:srgbClr val="000000"/>
                </a:solidFill>
                <a:latin typeface="Wingdings"/>
              </a:rPr>
              <a:t>􀂃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Click the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Symbol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button on the Symbols Group </a:t>
            </a:r>
          </a:p>
          <a:p>
            <a:pPr marR="0" algn="l"/>
            <a:r>
              <a:rPr lang="en-US" sz="2000" dirty="0">
                <a:solidFill>
                  <a:srgbClr val="000000"/>
                </a:solidFill>
                <a:latin typeface="Wingdings"/>
              </a:rPr>
              <a:t>􀂃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Choose the appropriate symbol </a:t>
            </a:r>
          </a:p>
        </p:txBody>
      </p:sp>
    </p:spTree>
    <p:extLst>
      <p:ext uri="{BB962C8B-B14F-4D97-AF65-F5344CB8AC3E}">
        <p14:creationId xmlns:p14="http://schemas.microsoft.com/office/powerpoint/2010/main" val="400390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7" y="908720"/>
            <a:ext cx="4464496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524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243787"/>
            <a:ext cx="4572000" cy="4370427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algn="l"/>
            <a:r>
              <a:rPr lang="en-US" b="1" dirty="0">
                <a:solidFill>
                  <a:srgbClr val="000000"/>
                </a:solidFill>
                <a:latin typeface="Verdana"/>
              </a:rPr>
              <a:t>Equations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Word 2007 also allows you to insert mathematical equations. To access the mathematical equations tool: </a:t>
            </a:r>
          </a:p>
          <a:p>
            <a:pPr marR="0" algn="l"/>
            <a:r>
              <a:rPr lang="en-US" sz="2000" dirty="0">
                <a:solidFill>
                  <a:srgbClr val="000000"/>
                </a:solidFill>
                <a:latin typeface="Wingdings"/>
              </a:rPr>
              <a:t>􀂃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Place your cursor in the document where you want the symbol </a:t>
            </a:r>
          </a:p>
          <a:p>
            <a:pPr marR="0" algn="l"/>
            <a:r>
              <a:rPr lang="en-US" sz="2000" dirty="0">
                <a:solidFill>
                  <a:srgbClr val="000000"/>
                </a:solidFill>
                <a:latin typeface="Wingdings"/>
              </a:rPr>
              <a:t>􀂃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Click the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Insert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Tab on the Ribbon </a:t>
            </a:r>
          </a:p>
          <a:p>
            <a:pPr marR="0" algn="l"/>
            <a:r>
              <a:rPr lang="en-US" sz="2000" dirty="0">
                <a:solidFill>
                  <a:srgbClr val="000000"/>
                </a:solidFill>
                <a:latin typeface="Wingdings"/>
              </a:rPr>
              <a:t>􀂃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Click the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Equation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Button on the Symbols Group </a:t>
            </a:r>
          </a:p>
          <a:p>
            <a:endParaRPr lang="ar-IQ" dirty="0">
              <a:solidFill>
                <a:srgbClr val="000000"/>
              </a:solidFill>
              <a:latin typeface="Verdana"/>
            </a:endParaRPr>
          </a:p>
          <a:p>
            <a:pPr marR="0" algn="l"/>
            <a:r>
              <a:rPr lang="en-US" sz="2000" dirty="0">
                <a:solidFill>
                  <a:srgbClr val="000000"/>
                </a:solidFill>
                <a:latin typeface="Wingdings"/>
              </a:rPr>
              <a:t>􀂃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Choose the appropriate equation and structure or click Insert New Equation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29484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663" y="1555750"/>
            <a:ext cx="3114675" cy="375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1872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628800"/>
            <a:ext cx="8064896" cy="302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7465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767007"/>
            <a:ext cx="4572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algn="l"/>
            <a:r>
              <a:rPr lang="en-US" dirty="0">
                <a:solidFill>
                  <a:srgbClr val="000000"/>
                </a:solidFill>
                <a:latin typeface="Verdana"/>
              </a:rPr>
              <a:t>To insert a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picture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: </a:t>
            </a:r>
          </a:p>
          <a:p>
            <a:pPr marR="0" algn="l"/>
            <a:r>
              <a:rPr lang="en-US" sz="2000" dirty="0">
                <a:solidFill>
                  <a:srgbClr val="000000"/>
                </a:solidFill>
                <a:latin typeface="Wingdings"/>
              </a:rPr>
              <a:t>􀂃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Place your cursor in the document where you want the illustration/picture </a:t>
            </a:r>
          </a:p>
          <a:p>
            <a:pPr marR="0" algn="l"/>
            <a:r>
              <a:rPr lang="en-US" sz="2000" dirty="0">
                <a:solidFill>
                  <a:srgbClr val="000000"/>
                </a:solidFill>
                <a:latin typeface="Wingdings"/>
              </a:rPr>
              <a:t>􀂃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Click the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Insert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Tab on the Ribbon </a:t>
            </a:r>
          </a:p>
          <a:p>
            <a:pPr marR="0" algn="l"/>
            <a:r>
              <a:rPr lang="en-US" sz="2000" dirty="0">
                <a:solidFill>
                  <a:srgbClr val="000000"/>
                </a:solidFill>
                <a:latin typeface="Wingdings"/>
              </a:rPr>
              <a:t>􀂃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Click the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Picture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Button </a:t>
            </a:r>
          </a:p>
          <a:p>
            <a:pPr marR="0" algn="l"/>
            <a:r>
              <a:rPr lang="en-US" sz="2000" dirty="0">
                <a:solidFill>
                  <a:srgbClr val="000000"/>
                </a:solidFill>
                <a:latin typeface="Wingdings"/>
              </a:rPr>
              <a:t>􀂃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Browse to the picture you wish to include </a:t>
            </a:r>
          </a:p>
          <a:p>
            <a:pPr marR="0" algn="l"/>
            <a:r>
              <a:rPr lang="ar-IQ" sz="2000" dirty="0">
                <a:solidFill>
                  <a:srgbClr val="000000"/>
                </a:solidFill>
                <a:latin typeface="Wingdings"/>
              </a:rPr>
              <a:t>􀂃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Click the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Picture </a:t>
            </a:r>
            <a:endParaRPr lang="en-US" dirty="0">
              <a:solidFill>
                <a:srgbClr val="000000"/>
              </a:solidFill>
              <a:latin typeface="Verdana"/>
            </a:endParaRPr>
          </a:p>
          <a:p>
            <a:pPr marR="0" algn="l"/>
            <a:r>
              <a:rPr lang="ar-IQ" sz="2000" dirty="0">
                <a:solidFill>
                  <a:srgbClr val="000000"/>
                </a:solidFill>
                <a:latin typeface="Wingdings"/>
              </a:rPr>
              <a:t>􀂃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Click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Insert </a:t>
            </a:r>
            <a:endParaRPr lang="en-US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247258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1474788"/>
            <a:ext cx="5286375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2756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243787"/>
            <a:ext cx="4572000" cy="4370427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algn="l"/>
            <a:r>
              <a:rPr lang="en-US" b="1" dirty="0">
                <a:solidFill>
                  <a:srgbClr val="FF0000"/>
                </a:solidFill>
                <a:latin typeface="Verdana"/>
              </a:rPr>
              <a:t>Watermarks </a:t>
            </a:r>
            <a:r>
              <a:rPr lang="en-US" dirty="0">
                <a:solidFill>
                  <a:srgbClr val="FF0000"/>
                </a:solidFill>
                <a:latin typeface="Verdana"/>
              </a:rPr>
              <a:t>A watermark is a translucent image that appears behind the primary text in a document. To insert a watermark: </a:t>
            </a:r>
          </a:p>
          <a:p>
            <a:pPr marR="0" algn="l"/>
            <a:r>
              <a:rPr lang="en-US" sz="2000" dirty="0">
                <a:solidFill>
                  <a:srgbClr val="FF0000"/>
                </a:solidFill>
                <a:latin typeface="Wingdings"/>
              </a:rPr>
              <a:t>􀂃 </a:t>
            </a:r>
            <a:r>
              <a:rPr lang="en-US" dirty="0">
                <a:solidFill>
                  <a:srgbClr val="FF0000"/>
                </a:solidFill>
                <a:latin typeface="Verdana"/>
              </a:rPr>
              <a:t>Click the </a:t>
            </a:r>
            <a:r>
              <a:rPr lang="en-US" b="1" dirty="0">
                <a:solidFill>
                  <a:srgbClr val="FF0000"/>
                </a:solidFill>
                <a:latin typeface="Verdana"/>
              </a:rPr>
              <a:t>Page Lay</a:t>
            </a:r>
            <a:r>
              <a:rPr lang="en-US" dirty="0">
                <a:solidFill>
                  <a:srgbClr val="FF0000"/>
                </a:solidFill>
                <a:latin typeface="Verdana"/>
              </a:rPr>
              <a:t>out Tab in the Ribbon </a:t>
            </a:r>
          </a:p>
          <a:p>
            <a:pPr marR="0" algn="l"/>
            <a:r>
              <a:rPr lang="en-US" sz="2000" dirty="0">
                <a:solidFill>
                  <a:srgbClr val="FF0000"/>
                </a:solidFill>
                <a:latin typeface="Wingdings"/>
              </a:rPr>
              <a:t>􀂃 </a:t>
            </a:r>
            <a:r>
              <a:rPr lang="en-US" dirty="0">
                <a:solidFill>
                  <a:srgbClr val="FF0000"/>
                </a:solidFill>
                <a:latin typeface="Verdana"/>
              </a:rPr>
              <a:t>Click the </a:t>
            </a:r>
            <a:r>
              <a:rPr lang="en-US" b="1" dirty="0">
                <a:solidFill>
                  <a:srgbClr val="FF0000"/>
                </a:solidFill>
                <a:latin typeface="Verdana"/>
              </a:rPr>
              <a:t>Watermark </a:t>
            </a:r>
            <a:r>
              <a:rPr lang="en-US" dirty="0">
                <a:solidFill>
                  <a:srgbClr val="FF0000"/>
                </a:solidFill>
                <a:latin typeface="Verdana"/>
              </a:rPr>
              <a:t>Button in the Page Background Group </a:t>
            </a:r>
          </a:p>
          <a:p>
            <a:pPr marR="0" algn="l"/>
            <a:r>
              <a:rPr lang="en-US" sz="2000" dirty="0">
                <a:solidFill>
                  <a:srgbClr val="FF0000"/>
                </a:solidFill>
                <a:latin typeface="Wingdings"/>
              </a:rPr>
              <a:t>􀂃 </a:t>
            </a:r>
            <a:r>
              <a:rPr lang="en-US" dirty="0">
                <a:solidFill>
                  <a:srgbClr val="FF0000"/>
                </a:solidFill>
                <a:latin typeface="Verdana"/>
              </a:rPr>
              <a:t>Click the </a:t>
            </a:r>
            <a:r>
              <a:rPr lang="en-US" b="1" dirty="0">
                <a:solidFill>
                  <a:srgbClr val="FF0000"/>
                </a:solidFill>
                <a:latin typeface="Verdana"/>
              </a:rPr>
              <a:t>Watermark </a:t>
            </a:r>
            <a:r>
              <a:rPr lang="en-US" dirty="0">
                <a:solidFill>
                  <a:srgbClr val="FF0000"/>
                </a:solidFill>
                <a:latin typeface="Verdana"/>
              </a:rPr>
              <a:t>you want for the document or click </a:t>
            </a:r>
            <a:r>
              <a:rPr lang="en-US" b="1" dirty="0">
                <a:solidFill>
                  <a:srgbClr val="FF0000"/>
                </a:solidFill>
                <a:latin typeface="Verdana"/>
              </a:rPr>
              <a:t>Custom Watermark </a:t>
            </a:r>
            <a:r>
              <a:rPr lang="en-US" dirty="0">
                <a:solidFill>
                  <a:srgbClr val="FF0000"/>
                </a:solidFill>
                <a:latin typeface="Verdana"/>
              </a:rPr>
              <a:t>and create your own watermark </a:t>
            </a:r>
          </a:p>
          <a:p>
            <a:pPr marR="0" algn="l"/>
            <a:r>
              <a:rPr lang="en-US" sz="2000" dirty="0">
                <a:solidFill>
                  <a:srgbClr val="FF0000"/>
                </a:solidFill>
                <a:latin typeface="Wingdings"/>
              </a:rPr>
              <a:t>􀂃 </a:t>
            </a:r>
            <a:r>
              <a:rPr lang="en-US" dirty="0">
                <a:solidFill>
                  <a:srgbClr val="FF0000"/>
                </a:solidFill>
                <a:latin typeface="Verdana"/>
              </a:rPr>
              <a:t>To remove a watermark, follow the steps above, but click </a:t>
            </a:r>
            <a:r>
              <a:rPr lang="en-US" b="1" dirty="0">
                <a:solidFill>
                  <a:srgbClr val="FF0000"/>
                </a:solidFill>
                <a:latin typeface="Verdana"/>
              </a:rPr>
              <a:t>Remove Watermark</a:t>
            </a:r>
            <a:endParaRPr lang="en-US" dirty="0">
              <a:solidFill>
                <a:srgbClr val="FF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92352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Which of the following is not a font style? </a:t>
            </a:r>
          </a:p>
          <a:p>
            <a:endParaRPr lang="en-US" dirty="0"/>
          </a:p>
          <a:p>
            <a:r>
              <a:rPr lang="en-US" dirty="0"/>
              <a:t>[A] Bold  </a:t>
            </a:r>
          </a:p>
          <a:p>
            <a:r>
              <a:rPr lang="en-US" dirty="0"/>
              <a:t>[B] Italics  </a:t>
            </a:r>
          </a:p>
          <a:p>
            <a:r>
              <a:rPr lang="en-US" dirty="0"/>
              <a:t>[C] Regular </a:t>
            </a:r>
          </a:p>
          <a:p>
            <a:r>
              <a:rPr lang="en-US" dirty="0"/>
              <a:t>[D] Superscript </a:t>
            </a:r>
          </a:p>
        </p:txBody>
      </p:sp>
    </p:spTree>
    <p:extLst>
      <p:ext uri="{BB962C8B-B14F-4D97-AF65-F5344CB8AC3E}">
        <p14:creationId xmlns:p14="http://schemas.microsoft.com/office/powerpoint/2010/main" val="9305187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What is the smallest and largest font size available in Font Size tool on formatting toolbar? </a:t>
            </a:r>
          </a:p>
          <a:p>
            <a:endParaRPr lang="en-US" dirty="0"/>
          </a:p>
          <a:p>
            <a:r>
              <a:rPr lang="en-US" dirty="0"/>
              <a:t>[A] 8 and 72 </a:t>
            </a:r>
          </a:p>
          <a:p>
            <a:r>
              <a:rPr lang="en-US" dirty="0"/>
              <a:t>[B] 8 and 68 </a:t>
            </a:r>
          </a:p>
          <a:p>
            <a:r>
              <a:rPr lang="en-US" dirty="0"/>
              <a:t>[C] 6 and 72 </a:t>
            </a:r>
          </a:p>
          <a:p>
            <a:r>
              <a:rPr lang="en-US" dirty="0"/>
              <a:t>[D] 6 and 68 </a:t>
            </a:r>
          </a:p>
        </p:txBody>
      </p:sp>
    </p:spTree>
    <p:extLst>
      <p:ext uri="{BB962C8B-B14F-4D97-AF65-F5344CB8AC3E}">
        <p14:creationId xmlns:p14="http://schemas.microsoft.com/office/powerpoint/2010/main" val="297797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413064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algn="l"/>
            <a:r>
              <a:rPr lang="en-US" b="1" dirty="0">
                <a:solidFill>
                  <a:srgbClr val="000000"/>
                </a:solidFill>
                <a:latin typeface="Verdana"/>
              </a:rPr>
              <a:t>Saving a Document </a:t>
            </a:r>
            <a:endParaRPr lang="en-US" dirty="0">
              <a:solidFill>
                <a:srgbClr val="000000"/>
              </a:solidFill>
              <a:latin typeface="Verdana"/>
            </a:endParaRPr>
          </a:p>
          <a:p>
            <a:pPr marR="0" algn="l"/>
            <a:r>
              <a:rPr lang="en-US" dirty="0">
                <a:solidFill>
                  <a:srgbClr val="000000"/>
                </a:solidFill>
                <a:latin typeface="Verdana"/>
              </a:rPr>
              <a:t>Click the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Microsoft Office Button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and Click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Save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or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Save As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(remember, if you’re sending the document to someone who does not have Office 2007, you will need to click the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Office Button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, click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Save As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, and Click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Word 97-2003 Documen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t), or </a:t>
            </a:r>
          </a:p>
          <a:p>
            <a:pPr marR="0" algn="l"/>
            <a:r>
              <a:rPr lang="en-US" sz="2000" dirty="0">
                <a:solidFill>
                  <a:srgbClr val="000000"/>
                </a:solidFill>
                <a:latin typeface="Wingdings"/>
              </a:rPr>
              <a:t>􀂃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Press CTRL+S (Depress the CTRL key while pressing the “S”) on the keyboard, or </a:t>
            </a:r>
          </a:p>
          <a:p>
            <a:pPr marR="0" algn="l"/>
            <a:r>
              <a:rPr lang="en-US" sz="2000" dirty="0">
                <a:solidFill>
                  <a:srgbClr val="000000"/>
                </a:solidFill>
                <a:latin typeface="Wingdings"/>
              </a:rPr>
              <a:t>􀂃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Click the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File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icon on the Quick Access Toolbar </a:t>
            </a:r>
          </a:p>
        </p:txBody>
      </p:sp>
    </p:spTree>
    <p:extLst>
      <p:ext uri="{BB962C8B-B14F-4D97-AF65-F5344CB8AC3E}">
        <p14:creationId xmlns:p14="http://schemas.microsoft.com/office/powerpoint/2010/main" val="197230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Which of the following is not a font style? </a:t>
            </a:r>
          </a:p>
          <a:p>
            <a:endParaRPr lang="en-US" dirty="0"/>
          </a:p>
          <a:p>
            <a:r>
              <a:rPr lang="en-US" dirty="0"/>
              <a:t>[A] Bold  </a:t>
            </a:r>
          </a:p>
          <a:p>
            <a:r>
              <a:rPr lang="en-US" dirty="0"/>
              <a:t>[B] Italics  </a:t>
            </a:r>
          </a:p>
          <a:p>
            <a:r>
              <a:rPr lang="en-US" dirty="0"/>
              <a:t>[C] Regular </a:t>
            </a:r>
          </a:p>
          <a:p>
            <a:r>
              <a:rPr lang="en-US" dirty="0"/>
              <a:t>[D] Superscript </a:t>
            </a:r>
          </a:p>
        </p:txBody>
      </p:sp>
    </p:spTree>
    <p:extLst>
      <p:ext uri="{BB962C8B-B14F-4D97-AF65-F5344CB8AC3E}">
        <p14:creationId xmlns:p14="http://schemas.microsoft.com/office/powerpoint/2010/main" val="2920166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7" y="692696"/>
            <a:ext cx="612068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7241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Which of the following is not a type of page margin? </a:t>
            </a:r>
          </a:p>
          <a:p>
            <a:endParaRPr lang="en-US" dirty="0"/>
          </a:p>
          <a:p>
            <a:r>
              <a:rPr lang="en-US" dirty="0"/>
              <a:t>[A] Right </a:t>
            </a:r>
          </a:p>
          <a:p>
            <a:r>
              <a:rPr lang="en-US" dirty="0"/>
              <a:t>[B] Center </a:t>
            </a:r>
          </a:p>
          <a:p>
            <a:r>
              <a:rPr lang="en-US" dirty="0"/>
              <a:t>[C] Left  </a:t>
            </a:r>
          </a:p>
          <a:p>
            <a:r>
              <a:rPr lang="en-US" dirty="0"/>
              <a:t>[D] Top </a:t>
            </a:r>
          </a:p>
        </p:txBody>
      </p:sp>
    </p:spTree>
    <p:extLst>
      <p:ext uri="{BB962C8B-B14F-4D97-AF65-F5344CB8AC3E}">
        <p14:creationId xmlns:p14="http://schemas.microsoft.com/office/powerpoint/2010/main" val="2711276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951673"/>
            <a:ext cx="4572000" cy="2954655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algn="l"/>
            <a:r>
              <a:rPr lang="en-US" b="1" dirty="0">
                <a:solidFill>
                  <a:srgbClr val="000000"/>
                </a:solidFill>
                <a:latin typeface="Verdana"/>
              </a:rPr>
              <a:t>Spelling and Grammar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To check the spelling and grammar of a document </a:t>
            </a:r>
          </a:p>
          <a:p>
            <a:pPr marR="0" algn="l"/>
            <a:r>
              <a:rPr lang="en-US" sz="2000" dirty="0">
                <a:solidFill>
                  <a:srgbClr val="000000"/>
                </a:solidFill>
                <a:latin typeface="Wingdings"/>
              </a:rPr>
              <a:t>􀂃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Place the cursor at the beginning of the document or the beginning of the section that you want to check </a:t>
            </a:r>
          </a:p>
          <a:p>
            <a:pPr marR="0" algn="l"/>
            <a:r>
              <a:rPr lang="en-US" sz="2000" dirty="0">
                <a:solidFill>
                  <a:srgbClr val="000000"/>
                </a:solidFill>
                <a:latin typeface="Wingdings"/>
              </a:rPr>
              <a:t>􀂃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Click the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Review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Tab on the Ribbon </a:t>
            </a:r>
          </a:p>
          <a:p>
            <a:pPr marR="0" algn="l"/>
            <a:r>
              <a:rPr lang="en-US" sz="2000" dirty="0">
                <a:solidFill>
                  <a:srgbClr val="000000"/>
                </a:solidFill>
                <a:latin typeface="Wingdings"/>
              </a:rPr>
              <a:t>􀂃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Click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Spelling &amp; Grammar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on the Proofing Group </a:t>
            </a:r>
          </a:p>
        </p:txBody>
      </p:sp>
    </p:spTree>
    <p:extLst>
      <p:ext uri="{BB962C8B-B14F-4D97-AF65-F5344CB8AC3E}">
        <p14:creationId xmlns:p14="http://schemas.microsoft.com/office/powerpoint/2010/main" val="28636431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1700808"/>
            <a:ext cx="6984776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25249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How many ways you can save a document? </a:t>
            </a:r>
          </a:p>
          <a:p>
            <a:endParaRPr lang="en-US" dirty="0"/>
          </a:p>
          <a:p>
            <a:r>
              <a:rPr lang="en-US" dirty="0"/>
              <a:t>[A] 3 </a:t>
            </a:r>
          </a:p>
          <a:p>
            <a:r>
              <a:rPr lang="en-US" dirty="0"/>
              <a:t>[B] 4 </a:t>
            </a:r>
          </a:p>
          <a:p>
            <a:r>
              <a:rPr lang="en-US" dirty="0"/>
              <a:t>[C] 2 </a:t>
            </a:r>
          </a:p>
          <a:p>
            <a:r>
              <a:rPr lang="en-US" dirty="0"/>
              <a:t>[D] 1 </a:t>
            </a:r>
          </a:p>
        </p:txBody>
      </p:sp>
    </p:spTree>
    <p:extLst>
      <p:ext uri="{BB962C8B-B14F-4D97-AF65-F5344CB8AC3E}">
        <p14:creationId xmlns:p14="http://schemas.microsoft.com/office/powerpoint/2010/main" val="21114663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Thesaurus tool in MS Word is used for...  </a:t>
            </a:r>
          </a:p>
          <a:p>
            <a:endParaRPr lang="en-US" dirty="0"/>
          </a:p>
          <a:p>
            <a:r>
              <a:rPr lang="en-US" dirty="0"/>
              <a:t>[A] Spelling suggestions </a:t>
            </a:r>
          </a:p>
          <a:p>
            <a:r>
              <a:rPr lang="en-US" dirty="0"/>
              <a:t>[B] Synonyms and Antonyms words </a:t>
            </a:r>
          </a:p>
          <a:p>
            <a:r>
              <a:rPr lang="en-US" dirty="0"/>
              <a:t>[C] Grammar options </a:t>
            </a:r>
          </a:p>
          <a:p>
            <a:r>
              <a:rPr lang="en-US" dirty="0"/>
              <a:t>[D] All of above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405483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If you need to change the typeface of a document, which menu will you choose? </a:t>
            </a:r>
          </a:p>
          <a:p>
            <a:endParaRPr lang="en-US" dirty="0"/>
          </a:p>
          <a:p>
            <a:r>
              <a:rPr lang="en-US" dirty="0"/>
              <a:t>[A] Edit  </a:t>
            </a:r>
          </a:p>
          <a:p>
            <a:r>
              <a:rPr lang="en-US" dirty="0"/>
              <a:t>[B] View  </a:t>
            </a:r>
          </a:p>
          <a:p>
            <a:r>
              <a:rPr lang="en-US" dirty="0"/>
              <a:t>[C] Format </a:t>
            </a:r>
          </a:p>
          <a:p>
            <a:r>
              <a:rPr lang="en-US" dirty="0"/>
              <a:t>[D] Tools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58968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9" y="1916832"/>
            <a:ext cx="4752528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6693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Change Paragraph Alignment The paragraph alignment allows you to set how you want text to appear. To change the alignment:</a:t>
            </a:r>
          </a:p>
          <a:p>
            <a:r>
              <a:rPr lang="en-US" dirty="0"/>
              <a:t>􀂃 Click the Home Tab</a:t>
            </a:r>
          </a:p>
          <a:p>
            <a:r>
              <a:rPr lang="en-US" dirty="0"/>
              <a:t>􀂃 Choose the appropriate button for alignment on the Paragraph Group.</a:t>
            </a:r>
          </a:p>
          <a:p>
            <a:r>
              <a:rPr lang="en-US" dirty="0"/>
              <a:t>􀂃 Align Left: the text is aligned with your left margin</a:t>
            </a:r>
          </a:p>
          <a:p>
            <a:r>
              <a:rPr lang="en-US" dirty="0"/>
              <a:t>􀂃 Center: The text is centered within your margins</a:t>
            </a:r>
          </a:p>
          <a:p>
            <a:r>
              <a:rPr lang="en-US" dirty="0"/>
              <a:t>􀂃 Align Right: Aligns text with the right margin</a:t>
            </a:r>
          </a:p>
          <a:p>
            <a:r>
              <a:rPr lang="en-US" dirty="0"/>
              <a:t>􀂃 Justify: Aligns text to both the left and right margins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14241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1124744"/>
            <a:ext cx="5976664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7736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66623"/>
            <a:ext cx="4572000" cy="6124754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algn="l"/>
            <a:r>
              <a:rPr lang="en-US" b="1" dirty="0">
                <a:solidFill>
                  <a:srgbClr val="000000"/>
                </a:solidFill>
                <a:latin typeface="Verdana"/>
              </a:rPr>
              <a:t>Adding Tables </a:t>
            </a:r>
            <a:endParaRPr lang="en-US" dirty="0">
              <a:solidFill>
                <a:srgbClr val="000000"/>
              </a:solidFill>
              <a:latin typeface="Verdana"/>
            </a:endParaRPr>
          </a:p>
          <a:p>
            <a:pPr marR="0" algn="l"/>
            <a:r>
              <a:rPr lang="en-US" dirty="0">
                <a:solidFill>
                  <a:srgbClr val="000000"/>
                </a:solidFill>
                <a:latin typeface="Verdana"/>
              </a:rPr>
              <a:t>Tables are used to display data in a table format. </a:t>
            </a:r>
          </a:p>
          <a:p>
            <a:pPr marR="0" algn="l"/>
            <a:r>
              <a:rPr lang="en-US" b="1" dirty="0">
                <a:solidFill>
                  <a:srgbClr val="000000"/>
                </a:solidFill>
                <a:latin typeface="Verdana"/>
              </a:rPr>
              <a:t>Create a Table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To create a table: </a:t>
            </a:r>
          </a:p>
          <a:p>
            <a:pPr marR="0" algn="l"/>
            <a:r>
              <a:rPr lang="en-US" sz="2000" dirty="0">
                <a:solidFill>
                  <a:srgbClr val="000000"/>
                </a:solidFill>
                <a:latin typeface="Wingdings"/>
              </a:rPr>
              <a:t>􀂃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Place the cursor on the page where you want the new table </a:t>
            </a:r>
          </a:p>
          <a:p>
            <a:pPr marR="0" algn="l"/>
            <a:r>
              <a:rPr lang="en-US" sz="2000" dirty="0">
                <a:solidFill>
                  <a:srgbClr val="000000"/>
                </a:solidFill>
                <a:latin typeface="Wingdings"/>
              </a:rPr>
              <a:t>􀂃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Click the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Insert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Tab of the Ribbon </a:t>
            </a:r>
          </a:p>
          <a:p>
            <a:pPr marR="0" algn="l"/>
            <a:r>
              <a:rPr lang="en-US" sz="2000" dirty="0">
                <a:solidFill>
                  <a:srgbClr val="000000"/>
                </a:solidFill>
                <a:latin typeface="Wingdings"/>
              </a:rPr>
              <a:t>􀂃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Click the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Tables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Button on the Tables Group. You can create a table one of four ways: </a:t>
            </a:r>
          </a:p>
          <a:p>
            <a:pPr marR="0" lvl="1" algn="l"/>
            <a:r>
              <a:rPr lang="en-US" sz="2000" dirty="0">
                <a:solidFill>
                  <a:srgbClr val="000000"/>
                </a:solidFill>
                <a:latin typeface="Wingdings"/>
              </a:rPr>
              <a:t>􀂃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Highlight the number of row and columns </a:t>
            </a:r>
          </a:p>
          <a:p>
            <a:pPr marR="0" lvl="1" algn="l"/>
            <a:r>
              <a:rPr lang="en-US" sz="2000" dirty="0">
                <a:solidFill>
                  <a:srgbClr val="000000"/>
                </a:solidFill>
                <a:latin typeface="Wingdings"/>
              </a:rPr>
              <a:t>􀂃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Click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Insert Table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and enter the number of rows and columns </a:t>
            </a:r>
          </a:p>
          <a:p>
            <a:pPr marR="0" lvl="1" algn="l"/>
            <a:r>
              <a:rPr lang="en-US" sz="2000" dirty="0">
                <a:solidFill>
                  <a:srgbClr val="000000"/>
                </a:solidFill>
                <a:latin typeface="Wingdings"/>
              </a:rPr>
              <a:t>􀂃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Click the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Draw Table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, create your table by clicking and entering the rows and columns </a:t>
            </a:r>
          </a:p>
          <a:p>
            <a:pPr marR="0" lvl="1" algn="l"/>
            <a:r>
              <a:rPr lang="en-US" sz="2000" dirty="0">
                <a:solidFill>
                  <a:srgbClr val="000000"/>
                </a:solidFill>
                <a:latin typeface="Wingdings"/>
              </a:rPr>
              <a:t>􀂃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Click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Quick Tables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and choose a table </a:t>
            </a:r>
          </a:p>
        </p:txBody>
      </p:sp>
    </p:spTree>
    <p:extLst>
      <p:ext uri="{BB962C8B-B14F-4D97-AF65-F5344CB8AC3E}">
        <p14:creationId xmlns:p14="http://schemas.microsoft.com/office/powerpoint/2010/main" val="4287657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163" y="1598613"/>
            <a:ext cx="1971675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8651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algn="l"/>
            <a:r>
              <a:rPr lang="en-US" b="1" dirty="0">
                <a:solidFill>
                  <a:srgbClr val="000000"/>
                </a:solidFill>
                <a:latin typeface="Verdana"/>
              </a:rPr>
              <a:t>Graphics </a:t>
            </a:r>
            <a:endParaRPr lang="en-US" dirty="0">
              <a:solidFill>
                <a:srgbClr val="000000"/>
              </a:solidFill>
              <a:latin typeface="Verdana"/>
            </a:endParaRPr>
          </a:p>
          <a:p>
            <a:pPr marR="0" algn="l"/>
            <a:r>
              <a:rPr lang="en-US" dirty="0">
                <a:solidFill>
                  <a:srgbClr val="000000"/>
                </a:solidFill>
                <a:latin typeface="Verdana"/>
              </a:rPr>
              <a:t>Word 2007 allows you to insert special characters, symbols, pictures, illustrations, and watermarks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0837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060848"/>
            <a:ext cx="8496944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5859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920</Words>
  <Application>Microsoft Office PowerPoint</Application>
  <PresentationFormat>On-screen Show (4:3)</PresentationFormat>
  <Paragraphs>97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luaay shihab</dc:creator>
  <cp:lastModifiedBy>DR.Ahmed Saker 2O14</cp:lastModifiedBy>
  <cp:revision>2</cp:revision>
  <dcterms:created xsi:type="dcterms:W3CDTF">2006-08-16T00:00:00Z</dcterms:created>
  <dcterms:modified xsi:type="dcterms:W3CDTF">2018-12-04T17:44:16Z</dcterms:modified>
</cp:coreProperties>
</file>